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4" d="100"/>
          <a:sy n="44" d="100"/>
        </p:scale>
        <p:origin x="-70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3599870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718744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1262703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410395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4027564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37598E3B-FD2F-4FFD-938B-E0D4463C2C63}" type="datetimeFigureOut">
              <a:rPr lang="ar-EG" smtClean="0"/>
              <a:t>25/01/1440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3125986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37598E3B-FD2F-4FFD-938B-E0D4463C2C63}" type="datetimeFigureOut">
              <a:rPr lang="ar-EG" smtClean="0"/>
              <a:t>25/01/1440</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3246861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37598E3B-FD2F-4FFD-938B-E0D4463C2C63}" type="datetimeFigureOut">
              <a:rPr lang="ar-EG" smtClean="0"/>
              <a:t>25/01/1440</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3253340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7598E3B-FD2F-4FFD-938B-E0D4463C2C63}" type="datetimeFigureOut">
              <a:rPr lang="ar-EG" smtClean="0"/>
              <a:t>25/01/1440</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873353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7598E3B-FD2F-4FFD-938B-E0D4463C2C63}" type="datetimeFigureOut">
              <a:rPr lang="ar-EG" smtClean="0"/>
              <a:t>25/01/1440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2873518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7598E3B-FD2F-4FFD-938B-E0D4463C2C63}" type="datetimeFigureOut">
              <a:rPr lang="ar-EG" smtClean="0"/>
              <a:t>25/01/1440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23C41AD-0C63-43E2-86E1-EE917DA26311}" type="slidenum">
              <a:rPr lang="ar-EG" smtClean="0"/>
              <a:t>‹#›</a:t>
            </a:fld>
            <a:endParaRPr lang="ar-EG"/>
          </a:p>
        </p:txBody>
      </p:sp>
    </p:spTree>
    <p:extLst>
      <p:ext uri="{BB962C8B-B14F-4D97-AF65-F5344CB8AC3E}">
        <p14:creationId xmlns:p14="http://schemas.microsoft.com/office/powerpoint/2010/main" val="1767795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7598E3B-FD2F-4FFD-938B-E0D4463C2C63}" type="datetimeFigureOut">
              <a:rPr lang="ar-EG" smtClean="0"/>
              <a:t>25/01/1440</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23C41AD-0C63-43E2-86E1-EE917DA26311}" type="slidenum">
              <a:rPr lang="ar-EG" smtClean="0"/>
              <a:t>‹#›</a:t>
            </a:fld>
            <a:endParaRPr lang="ar-EG"/>
          </a:p>
        </p:txBody>
      </p:sp>
    </p:spTree>
    <p:extLst>
      <p:ext uri="{BB962C8B-B14F-4D97-AF65-F5344CB8AC3E}">
        <p14:creationId xmlns:p14="http://schemas.microsoft.com/office/powerpoint/2010/main" val="3686488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404665"/>
            <a:ext cx="7772400" cy="1800199"/>
          </a:xfrm>
        </p:spPr>
        <p:txBody>
          <a:bodyPr/>
          <a:lstStyle/>
          <a:p>
            <a:r>
              <a:rPr lang="en-US" b="1" dirty="0" smtClean="0">
                <a:solidFill>
                  <a:schemeClr val="accent2">
                    <a:lumMod val="75000"/>
                  </a:schemeClr>
                </a:solidFill>
              </a:rPr>
              <a:t>General actions of poisonous plants</a:t>
            </a:r>
            <a:endParaRPr lang="ar-EG" b="1" dirty="0">
              <a:solidFill>
                <a:schemeClr val="accent2">
                  <a:lumMod val="75000"/>
                </a:schemeClr>
              </a:solidFill>
            </a:endParaRPr>
          </a:p>
        </p:txBody>
      </p:sp>
      <p:sp>
        <p:nvSpPr>
          <p:cNvPr id="3" name="عنوان فرعي 2"/>
          <p:cNvSpPr>
            <a:spLocks noGrp="1"/>
          </p:cNvSpPr>
          <p:nvPr>
            <p:ph type="subTitle" idx="1"/>
          </p:nvPr>
        </p:nvSpPr>
        <p:spPr>
          <a:xfrm>
            <a:off x="179512" y="2276872"/>
            <a:ext cx="8640960" cy="4581128"/>
          </a:xfrm>
        </p:spPr>
        <p:txBody>
          <a:bodyPr>
            <a:normAutofit/>
          </a:bodyPr>
          <a:lstStyle/>
          <a:p>
            <a:pPr algn="l"/>
            <a:r>
              <a:rPr lang="en-US" sz="4000" b="1" u="sng" dirty="0" smtClean="0"/>
              <a:t>1-Local</a:t>
            </a:r>
          </a:p>
          <a:p>
            <a:pPr algn="l"/>
            <a:r>
              <a:rPr lang="en-US" dirty="0" smtClean="0"/>
              <a:t>.</a:t>
            </a:r>
            <a:r>
              <a:rPr lang="en-US" sz="3600" dirty="0" smtClean="0"/>
              <a:t>Great majority are </a:t>
            </a:r>
            <a:r>
              <a:rPr lang="en-US" sz="3600" dirty="0" smtClean="0">
                <a:solidFill>
                  <a:srgbClr val="0070C0"/>
                </a:solidFill>
              </a:rPr>
              <a:t>irritants</a:t>
            </a:r>
            <a:r>
              <a:rPr lang="en-US" sz="3600" dirty="0" smtClean="0"/>
              <a:t>; cause inflammation of tissues with which they contact.</a:t>
            </a:r>
          </a:p>
          <a:p>
            <a:pPr algn="l"/>
            <a:r>
              <a:rPr lang="en-US" sz="3600" dirty="0" smtClean="0"/>
              <a:t>.The first parts of body that may be affected are skin and lining mucus membranes of the mouth ,stomach and bowel</a:t>
            </a:r>
            <a:r>
              <a:rPr lang="en-US" dirty="0" smtClean="0"/>
              <a:t>.</a:t>
            </a:r>
          </a:p>
          <a:p>
            <a:pPr algn="l"/>
            <a:endParaRPr lang="ar-EG" dirty="0"/>
          </a:p>
        </p:txBody>
      </p:sp>
    </p:spTree>
    <p:extLst>
      <p:ext uri="{BB962C8B-B14F-4D97-AF65-F5344CB8AC3E}">
        <p14:creationId xmlns:p14="http://schemas.microsoft.com/office/powerpoint/2010/main" val="1520408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457200" y="764704"/>
            <a:ext cx="8229600" cy="5361459"/>
          </a:xfrm>
        </p:spPr>
        <p:txBody>
          <a:bodyPr>
            <a:normAutofit/>
          </a:bodyPr>
          <a:lstStyle/>
          <a:p>
            <a:pPr algn="l"/>
            <a:r>
              <a:rPr lang="en-US" sz="4400" u="sng" dirty="0" smtClean="0"/>
              <a:t>Characters of cumulative poisons</a:t>
            </a:r>
            <a:r>
              <a:rPr lang="en-US" sz="4000" dirty="0" smtClean="0"/>
              <a:t>:</a:t>
            </a:r>
          </a:p>
          <a:p>
            <a:pPr algn="l"/>
            <a:r>
              <a:rPr lang="en-US" sz="4000" dirty="0" smtClean="0"/>
              <a:t>1) </a:t>
            </a:r>
            <a:r>
              <a:rPr lang="en-US" sz="4000" dirty="0" smtClean="0">
                <a:solidFill>
                  <a:srgbClr val="0070C0"/>
                </a:solidFill>
              </a:rPr>
              <a:t>excreted very slowly </a:t>
            </a:r>
            <a:r>
              <a:rPr lang="en-US" sz="4000" dirty="0" smtClean="0"/>
              <a:t>by kidneys.</a:t>
            </a:r>
          </a:p>
          <a:p>
            <a:pPr algn="l"/>
            <a:r>
              <a:rPr lang="en-US" sz="4000" dirty="0" smtClean="0"/>
              <a:t>2) </a:t>
            </a:r>
            <a:r>
              <a:rPr lang="en-US" sz="4000" dirty="0" smtClean="0">
                <a:solidFill>
                  <a:srgbClr val="0070C0"/>
                </a:solidFill>
              </a:rPr>
              <a:t>not detoxicated </a:t>
            </a:r>
            <a:r>
              <a:rPr lang="en-US" sz="4000" dirty="0" smtClean="0"/>
              <a:t>by the liver.</a:t>
            </a:r>
          </a:p>
          <a:p>
            <a:pPr algn="l"/>
            <a:r>
              <a:rPr lang="en-US" sz="4000" dirty="0" smtClean="0"/>
              <a:t>3) absorption of </a:t>
            </a:r>
            <a:r>
              <a:rPr lang="en-US" sz="4000" dirty="0" smtClean="0">
                <a:solidFill>
                  <a:srgbClr val="0070C0"/>
                </a:solidFill>
              </a:rPr>
              <a:t>large amounts </a:t>
            </a:r>
            <a:r>
              <a:rPr lang="en-US" sz="4000" dirty="0" smtClean="0"/>
              <a:t>of such poison result in </a:t>
            </a:r>
            <a:r>
              <a:rPr lang="en-US" sz="4000" dirty="0" smtClean="0">
                <a:solidFill>
                  <a:srgbClr val="0070C0"/>
                </a:solidFill>
              </a:rPr>
              <a:t>death</a:t>
            </a:r>
            <a:r>
              <a:rPr lang="en-US" sz="4000" dirty="0" smtClean="0"/>
              <a:t>.</a:t>
            </a:r>
          </a:p>
          <a:p>
            <a:endParaRPr lang="ar-EG" sz="4000" dirty="0"/>
          </a:p>
        </p:txBody>
      </p:sp>
    </p:spTree>
    <p:extLst>
      <p:ext uri="{BB962C8B-B14F-4D97-AF65-F5344CB8AC3E}">
        <p14:creationId xmlns:p14="http://schemas.microsoft.com/office/powerpoint/2010/main" val="4120828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179512" y="476672"/>
            <a:ext cx="8784976" cy="6120680"/>
          </a:xfrm>
        </p:spPr>
        <p:txBody>
          <a:bodyPr>
            <a:normAutofit/>
          </a:bodyPr>
          <a:lstStyle/>
          <a:p>
            <a:pPr algn="l"/>
            <a:r>
              <a:rPr lang="en-US" sz="4000" dirty="0" smtClean="0"/>
              <a:t>Animal </a:t>
            </a:r>
            <a:r>
              <a:rPr lang="en-US" sz="4000" dirty="0" smtClean="0">
                <a:solidFill>
                  <a:srgbClr val="0070C0"/>
                </a:solidFill>
              </a:rPr>
              <a:t>during treatment </a:t>
            </a:r>
            <a:r>
              <a:rPr lang="en-US" sz="4000" dirty="0" smtClean="0"/>
              <a:t>must be </a:t>
            </a:r>
            <a:r>
              <a:rPr lang="en-US" sz="4000" dirty="0" smtClean="0">
                <a:solidFill>
                  <a:srgbClr val="0070C0"/>
                </a:solidFill>
              </a:rPr>
              <a:t>prevented</a:t>
            </a:r>
            <a:r>
              <a:rPr lang="en-US" sz="4000" dirty="0" smtClean="0"/>
              <a:t> from ingestion of any amount of the poisonous substance to prevent the recurrence of serious troubles.</a:t>
            </a:r>
          </a:p>
          <a:p>
            <a:pPr algn="l"/>
            <a:r>
              <a:rPr lang="en-US" sz="4000" dirty="0" smtClean="0">
                <a:solidFill>
                  <a:srgbClr val="0070C0"/>
                </a:solidFill>
              </a:rPr>
              <a:t>Convalescent animals </a:t>
            </a:r>
            <a:r>
              <a:rPr lang="en-US" sz="4000" dirty="0" smtClean="0"/>
              <a:t>should be encouraged to </a:t>
            </a:r>
            <a:r>
              <a:rPr lang="en-US" sz="4000" dirty="0" smtClean="0">
                <a:solidFill>
                  <a:srgbClr val="0070C0"/>
                </a:solidFill>
              </a:rPr>
              <a:t>drink</a:t>
            </a:r>
            <a:r>
              <a:rPr lang="en-US" sz="4000" dirty="0" smtClean="0"/>
              <a:t> as much water or other liquids as possible to assist excretion of the poison through  urine</a:t>
            </a:r>
            <a:r>
              <a:rPr lang="en-US" dirty="0" smtClean="0"/>
              <a:t>.</a:t>
            </a:r>
          </a:p>
          <a:p>
            <a:endParaRPr lang="ar-EG" dirty="0"/>
          </a:p>
        </p:txBody>
      </p:sp>
    </p:spTree>
    <p:extLst>
      <p:ext uri="{BB962C8B-B14F-4D97-AF65-F5344CB8AC3E}">
        <p14:creationId xmlns:p14="http://schemas.microsoft.com/office/powerpoint/2010/main" val="247964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p:txBody>
          <a:bodyPr>
            <a:normAutofit/>
          </a:bodyPr>
          <a:lstStyle/>
          <a:p>
            <a:pPr algn="ctr"/>
            <a:r>
              <a:rPr lang="en-US" sz="9600" dirty="0" smtClean="0">
                <a:solidFill>
                  <a:srgbClr val="7030A0"/>
                </a:solidFill>
              </a:rPr>
              <a:t>Thank you</a:t>
            </a:r>
            <a:endParaRPr lang="ar-EG" sz="9600" dirty="0">
              <a:solidFill>
                <a:srgbClr val="7030A0"/>
              </a:solidFill>
            </a:endParaRPr>
          </a:p>
        </p:txBody>
      </p:sp>
    </p:spTree>
    <p:extLst>
      <p:ext uri="{BB962C8B-B14F-4D97-AF65-F5344CB8AC3E}">
        <p14:creationId xmlns:p14="http://schemas.microsoft.com/office/powerpoint/2010/main" val="198122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179512" y="404664"/>
            <a:ext cx="8964488" cy="6048672"/>
          </a:xfrm>
        </p:spPr>
        <p:txBody>
          <a:bodyPr>
            <a:noAutofit/>
          </a:bodyPr>
          <a:lstStyle/>
          <a:p>
            <a:pPr algn="l"/>
            <a:r>
              <a:rPr lang="en-US" sz="4400" b="1" u="sng" dirty="0" smtClean="0"/>
              <a:t>2-General</a:t>
            </a:r>
          </a:p>
          <a:p>
            <a:pPr algn="l"/>
            <a:r>
              <a:rPr lang="en-US" sz="4000" dirty="0" smtClean="0"/>
              <a:t>.The poisons may be </a:t>
            </a:r>
            <a:r>
              <a:rPr lang="en-US" sz="4000" dirty="0" smtClean="0">
                <a:solidFill>
                  <a:srgbClr val="0070C0"/>
                </a:solidFill>
              </a:rPr>
              <a:t>absorbed </a:t>
            </a:r>
            <a:r>
              <a:rPr lang="en-US" sz="4000" dirty="0" smtClean="0"/>
              <a:t>into blood stream from either the undamaged or damaged surfaces of any or all of these parts.</a:t>
            </a:r>
          </a:p>
          <a:p>
            <a:pPr algn="l"/>
            <a:r>
              <a:rPr lang="en-US" sz="4000" dirty="0" smtClean="0"/>
              <a:t>.Poisons enter blood stream ,circulate through body and so may affect other parts of it .</a:t>
            </a:r>
          </a:p>
          <a:p>
            <a:endParaRPr lang="ar-EG" sz="4000" dirty="0"/>
          </a:p>
        </p:txBody>
      </p:sp>
    </p:spTree>
    <p:extLst>
      <p:ext uri="{BB962C8B-B14F-4D97-AF65-F5344CB8AC3E}">
        <p14:creationId xmlns:p14="http://schemas.microsoft.com/office/powerpoint/2010/main" val="3907084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457200" y="980728"/>
            <a:ext cx="8229600" cy="5145435"/>
          </a:xfrm>
        </p:spPr>
        <p:txBody>
          <a:bodyPr/>
          <a:lstStyle/>
          <a:p>
            <a:pPr algn="l"/>
            <a:r>
              <a:rPr lang="en-US" sz="4400" b="1" u="sng" dirty="0" smtClean="0"/>
              <a:t>3-Selective </a:t>
            </a:r>
          </a:p>
          <a:p>
            <a:pPr algn="l"/>
            <a:r>
              <a:rPr lang="en-US" sz="4000" dirty="0" smtClean="0"/>
              <a:t>.Many of plant poisons, particbody cells to a great extent than others .Such poisons are said to ularly alkaloids affect certain specialized be </a:t>
            </a:r>
            <a:r>
              <a:rPr lang="en-US" sz="4000" dirty="0" smtClean="0">
                <a:solidFill>
                  <a:srgbClr val="0070C0"/>
                </a:solidFill>
              </a:rPr>
              <a:t>selective in their action</a:t>
            </a:r>
            <a:r>
              <a:rPr lang="en-US" sz="4000" dirty="0" smtClean="0"/>
              <a:t>.</a:t>
            </a:r>
          </a:p>
          <a:p>
            <a:endParaRPr lang="ar-EG" sz="4000" dirty="0"/>
          </a:p>
        </p:txBody>
      </p:sp>
    </p:spTree>
    <p:extLst>
      <p:ext uri="{BB962C8B-B14F-4D97-AF65-F5344CB8AC3E}">
        <p14:creationId xmlns:p14="http://schemas.microsoft.com/office/powerpoint/2010/main" val="1830488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t> </a:t>
            </a:r>
            <a:endParaRPr lang="ar-EG" dirty="0"/>
          </a:p>
        </p:txBody>
      </p:sp>
      <p:sp>
        <p:nvSpPr>
          <p:cNvPr id="3" name="عنصر نائب للمحتوى 2"/>
          <p:cNvSpPr>
            <a:spLocks noGrp="1"/>
          </p:cNvSpPr>
          <p:nvPr>
            <p:ph idx="1"/>
          </p:nvPr>
        </p:nvSpPr>
        <p:spPr>
          <a:xfrm>
            <a:off x="457200" y="188640"/>
            <a:ext cx="8229600" cy="6669360"/>
          </a:xfrm>
        </p:spPr>
        <p:txBody>
          <a:bodyPr>
            <a:normAutofit/>
          </a:bodyPr>
          <a:lstStyle/>
          <a:p>
            <a:pPr algn="l"/>
            <a:r>
              <a:rPr lang="en-US" dirty="0" smtClean="0"/>
              <a:t>.</a:t>
            </a:r>
            <a:r>
              <a:rPr lang="en-US" sz="3600" dirty="0" smtClean="0"/>
              <a:t>Selective poisons which affect brain and spinal cord ,the centers controlling the body functions of any organ or limb according to which part of the brain or spinal cord is affected are said to have a </a:t>
            </a:r>
            <a:r>
              <a:rPr lang="en-US" sz="3600" dirty="0" smtClean="0">
                <a:solidFill>
                  <a:srgbClr val="0070C0"/>
                </a:solidFill>
              </a:rPr>
              <a:t>central nervous action</a:t>
            </a:r>
            <a:r>
              <a:rPr lang="en-US" sz="3600" dirty="0" smtClean="0"/>
              <a:t>. </a:t>
            </a:r>
          </a:p>
          <a:p>
            <a:pPr algn="l"/>
            <a:r>
              <a:rPr lang="en-US" sz="3600" dirty="0" smtClean="0"/>
              <a:t>.Those which circulate and cause damage to the blood vessels ,the heart ,or other organs as they pass through them, are said to have a direct action on the part they affect.</a:t>
            </a:r>
          </a:p>
          <a:p>
            <a:endParaRPr lang="ar-EG" dirty="0"/>
          </a:p>
        </p:txBody>
      </p:sp>
    </p:spTree>
    <p:extLst>
      <p:ext uri="{BB962C8B-B14F-4D97-AF65-F5344CB8AC3E}">
        <p14:creationId xmlns:p14="http://schemas.microsoft.com/office/powerpoint/2010/main" val="2480728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solidFill>
                  <a:schemeClr val="accent2">
                    <a:lumMod val="75000"/>
                  </a:schemeClr>
                </a:solidFill>
              </a:rPr>
              <a:t>Elimination of poisons from the body</a:t>
            </a:r>
            <a:endParaRPr lang="ar-EG" sz="4000" b="1" dirty="0">
              <a:solidFill>
                <a:schemeClr val="accent2">
                  <a:lumMod val="75000"/>
                </a:schemeClr>
              </a:solidFill>
            </a:endParaRPr>
          </a:p>
        </p:txBody>
      </p:sp>
      <p:sp>
        <p:nvSpPr>
          <p:cNvPr id="3" name="عنصر نائب للمحتوى 2"/>
          <p:cNvSpPr>
            <a:spLocks noGrp="1"/>
          </p:cNvSpPr>
          <p:nvPr>
            <p:ph idx="1"/>
          </p:nvPr>
        </p:nvSpPr>
        <p:spPr>
          <a:xfrm>
            <a:off x="457200" y="1052736"/>
            <a:ext cx="8507288" cy="5805264"/>
          </a:xfrm>
        </p:spPr>
        <p:txBody>
          <a:bodyPr>
            <a:normAutofit/>
          </a:bodyPr>
          <a:lstStyle/>
          <a:p>
            <a:pPr algn="l"/>
            <a:r>
              <a:rPr lang="en-US" dirty="0" smtClean="0"/>
              <a:t>i-Poisons which are absorbed into the blood stream are </a:t>
            </a:r>
            <a:r>
              <a:rPr lang="en-US" dirty="0" smtClean="0">
                <a:solidFill>
                  <a:srgbClr val="0070C0"/>
                </a:solidFill>
              </a:rPr>
              <a:t>eliminated</a:t>
            </a:r>
            <a:r>
              <a:rPr lang="en-US" dirty="0" smtClean="0"/>
              <a:t> from the body by kidneys(mainly)and sometimes in smaller amounts in the saliva ,breath ,sweat and milk .</a:t>
            </a:r>
          </a:p>
          <a:p>
            <a:pPr algn="l"/>
            <a:r>
              <a:rPr lang="en-US" dirty="0" smtClean="0"/>
              <a:t>ii-Those which cannot pass unchanged through the kidneys are in most instances either neutralized by combining with some parts of the blood to form a component which the kidneys can remove alternatively or they may be </a:t>
            </a:r>
            <a:r>
              <a:rPr lang="en-US" dirty="0" smtClean="0">
                <a:solidFill>
                  <a:srgbClr val="0070C0"/>
                </a:solidFill>
              </a:rPr>
              <a:t>detoxicated and broken down by the liver </a:t>
            </a:r>
            <a:r>
              <a:rPr lang="en-US" dirty="0" smtClean="0"/>
              <a:t>into substances which can be excreted .</a:t>
            </a:r>
          </a:p>
          <a:p>
            <a:endParaRPr lang="ar-EG" dirty="0"/>
          </a:p>
        </p:txBody>
      </p:sp>
    </p:spTree>
    <p:extLst>
      <p:ext uri="{BB962C8B-B14F-4D97-AF65-F5344CB8AC3E}">
        <p14:creationId xmlns:p14="http://schemas.microsoft.com/office/powerpoint/2010/main" val="222703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60648"/>
            <a:ext cx="8229600" cy="1143000"/>
          </a:xfrm>
        </p:spPr>
        <p:txBody>
          <a:bodyPr/>
          <a:lstStyle/>
          <a:p>
            <a:r>
              <a:rPr lang="en-US" dirty="0" smtClean="0"/>
              <a:t> </a:t>
            </a:r>
            <a:endParaRPr lang="ar-EG" dirty="0"/>
          </a:p>
        </p:txBody>
      </p:sp>
      <p:sp>
        <p:nvSpPr>
          <p:cNvPr id="3" name="عنصر نائب للمحتوى 2"/>
          <p:cNvSpPr>
            <a:spLocks noGrp="1"/>
          </p:cNvSpPr>
          <p:nvPr>
            <p:ph idx="1"/>
          </p:nvPr>
        </p:nvSpPr>
        <p:spPr>
          <a:xfrm>
            <a:off x="251520" y="764704"/>
            <a:ext cx="8589640" cy="5904656"/>
          </a:xfrm>
        </p:spPr>
        <p:txBody>
          <a:bodyPr>
            <a:normAutofit/>
          </a:bodyPr>
          <a:lstStyle/>
          <a:p>
            <a:pPr algn="l"/>
            <a:r>
              <a:rPr lang="en-US" sz="3600" dirty="0" smtClean="0"/>
              <a:t>iii. during the process of </a:t>
            </a:r>
            <a:r>
              <a:rPr lang="en-US" sz="3600" dirty="0" smtClean="0">
                <a:solidFill>
                  <a:srgbClr val="0070C0"/>
                </a:solidFill>
              </a:rPr>
              <a:t>detoxication,</a:t>
            </a:r>
            <a:r>
              <a:rPr lang="en-US" sz="3600" dirty="0" smtClean="0"/>
              <a:t> the liver may suffer severe damage and the break down products may be seriously injured the kidneys and urinary tract as they pass through during excretion.</a:t>
            </a:r>
          </a:p>
          <a:p>
            <a:pPr algn="l"/>
            <a:r>
              <a:rPr lang="en-US" sz="3600" dirty="0" smtClean="0"/>
              <a:t>iv. liver damage may be manifested by appearance of symptoms of </a:t>
            </a:r>
            <a:r>
              <a:rPr lang="en-US" sz="3600" dirty="0" smtClean="0">
                <a:solidFill>
                  <a:srgbClr val="0070C0"/>
                </a:solidFill>
              </a:rPr>
              <a:t>jaundice</a:t>
            </a:r>
            <a:r>
              <a:rPr lang="en-US" sz="3600" dirty="0" smtClean="0"/>
              <a:t>.</a:t>
            </a:r>
          </a:p>
          <a:p>
            <a:endParaRPr lang="ar-EG" sz="3600" dirty="0"/>
          </a:p>
        </p:txBody>
      </p:sp>
    </p:spTree>
    <p:extLst>
      <p:ext uri="{BB962C8B-B14F-4D97-AF65-F5344CB8AC3E}">
        <p14:creationId xmlns:p14="http://schemas.microsoft.com/office/powerpoint/2010/main" val="7347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457200" y="116632"/>
            <a:ext cx="8229600" cy="6009531"/>
          </a:xfrm>
        </p:spPr>
        <p:txBody>
          <a:bodyPr>
            <a:noAutofit/>
          </a:bodyPr>
          <a:lstStyle/>
          <a:p>
            <a:pPr algn="l"/>
            <a:r>
              <a:rPr lang="en-US" sz="3600" b="1" u="sng" dirty="0" smtClean="0"/>
              <a:t>v.  blood sugar or glucose is necessary to</a:t>
            </a:r>
            <a:r>
              <a:rPr lang="en-US" sz="3600" dirty="0" smtClean="0"/>
              <a:t>:</a:t>
            </a:r>
          </a:p>
          <a:p>
            <a:pPr algn="l"/>
            <a:r>
              <a:rPr lang="en-US" sz="3600" dirty="0" smtClean="0"/>
              <a:t>1)  Aid the liver in the process of </a:t>
            </a:r>
            <a:r>
              <a:rPr lang="en-US" sz="3600" dirty="0" smtClean="0">
                <a:solidFill>
                  <a:srgbClr val="0070C0"/>
                </a:solidFill>
              </a:rPr>
              <a:t>detoxication</a:t>
            </a:r>
            <a:r>
              <a:rPr lang="en-US" sz="3600" dirty="0" smtClean="0"/>
              <a:t>.</a:t>
            </a:r>
          </a:p>
          <a:p>
            <a:pPr algn="l"/>
            <a:r>
              <a:rPr lang="en-US" sz="3600" dirty="0" smtClean="0"/>
              <a:t>2)  </a:t>
            </a:r>
            <a:r>
              <a:rPr lang="en-US" sz="3600" dirty="0" smtClean="0">
                <a:solidFill>
                  <a:srgbClr val="0070C0"/>
                </a:solidFill>
              </a:rPr>
              <a:t>prevent damage </a:t>
            </a:r>
            <a:r>
              <a:rPr lang="en-US" sz="3600" dirty="0" smtClean="0"/>
              <a:t>of its tissue, for this reason glucose solution should be injected directly intravenously.</a:t>
            </a:r>
          </a:p>
          <a:p>
            <a:pPr algn="l"/>
            <a:r>
              <a:rPr lang="en-US" sz="3600" dirty="0" smtClean="0"/>
              <a:t>3)  act as source of </a:t>
            </a:r>
            <a:r>
              <a:rPr lang="en-US" sz="3600" dirty="0" smtClean="0">
                <a:solidFill>
                  <a:srgbClr val="0070C0"/>
                </a:solidFill>
              </a:rPr>
              <a:t>energy.</a:t>
            </a:r>
          </a:p>
          <a:p>
            <a:pPr algn="l"/>
            <a:r>
              <a:rPr lang="en-US" sz="3600" dirty="0" smtClean="0"/>
              <a:t>4) </a:t>
            </a:r>
            <a:r>
              <a:rPr lang="en-US" sz="3600" dirty="0" smtClean="0">
                <a:solidFill>
                  <a:srgbClr val="0070C0"/>
                </a:solidFill>
              </a:rPr>
              <a:t> combine </a:t>
            </a:r>
            <a:r>
              <a:rPr lang="en-US" sz="3600" dirty="0" smtClean="0"/>
              <a:t>with free </a:t>
            </a:r>
            <a:r>
              <a:rPr lang="en-US" sz="3600" dirty="0" smtClean="0">
                <a:solidFill>
                  <a:srgbClr val="0070C0"/>
                </a:solidFill>
              </a:rPr>
              <a:t>HCN </a:t>
            </a:r>
            <a:r>
              <a:rPr lang="en-US" sz="3600" dirty="0" smtClean="0"/>
              <a:t>to give component which is less toxic than free HCN.</a:t>
            </a:r>
          </a:p>
          <a:p>
            <a:endParaRPr lang="ar-EG" sz="3600" dirty="0"/>
          </a:p>
        </p:txBody>
      </p:sp>
    </p:spTree>
    <p:extLst>
      <p:ext uri="{BB962C8B-B14F-4D97-AF65-F5344CB8AC3E}">
        <p14:creationId xmlns:p14="http://schemas.microsoft.com/office/powerpoint/2010/main" val="1197935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a:xfrm>
            <a:off x="179512" y="404664"/>
            <a:ext cx="8712968" cy="5721499"/>
          </a:xfrm>
        </p:spPr>
        <p:txBody>
          <a:bodyPr/>
          <a:lstStyle/>
          <a:p>
            <a:pPr algn="l"/>
            <a:r>
              <a:rPr lang="en-US" sz="3600" dirty="0" smtClean="0"/>
              <a:t>vi.  house-hold sugar, molasses and starches may be given at any time, all have similar effect, </a:t>
            </a:r>
            <a:r>
              <a:rPr lang="en-US" sz="3600" dirty="0" smtClean="0">
                <a:solidFill>
                  <a:srgbClr val="0070C0"/>
                </a:solidFill>
              </a:rPr>
              <a:t>but their action is slower </a:t>
            </a:r>
            <a:r>
              <a:rPr lang="en-US" sz="3600" dirty="0" smtClean="0"/>
              <a:t>as they are given by mouth, and which one is given depend upon the condition of the patient; </a:t>
            </a:r>
            <a:r>
              <a:rPr lang="en-US" sz="3600" dirty="0" smtClean="0">
                <a:solidFill>
                  <a:srgbClr val="0070C0"/>
                </a:solidFill>
              </a:rPr>
              <a:t>starch</a:t>
            </a:r>
            <a:r>
              <a:rPr lang="en-US" sz="3600" dirty="0" smtClean="0"/>
              <a:t> in </a:t>
            </a:r>
            <a:r>
              <a:rPr lang="en-US" sz="3600" u="sng" dirty="0" smtClean="0"/>
              <a:t>diarrhea</a:t>
            </a:r>
            <a:r>
              <a:rPr lang="en-US" sz="3600" dirty="0" smtClean="0"/>
              <a:t>,</a:t>
            </a:r>
          </a:p>
          <a:p>
            <a:pPr algn="l"/>
            <a:r>
              <a:rPr lang="en-US" sz="3600" dirty="0" smtClean="0"/>
              <a:t> </a:t>
            </a:r>
            <a:r>
              <a:rPr lang="en-US" sz="3600" dirty="0" smtClean="0">
                <a:solidFill>
                  <a:srgbClr val="0070C0"/>
                </a:solidFill>
              </a:rPr>
              <a:t>molasses</a:t>
            </a:r>
            <a:r>
              <a:rPr lang="en-US" sz="3600" dirty="0" smtClean="0"/>
              <a:t> in </a:t>
            </a:r>
            <a:r>
              <a:rPr lang="en-US" sz="3600" u="sng" dirty="0" smtClean="0"/>
              <a:t>constipation</a:t>
            </a:r>
          </a:p>
          <a:p>
            <a:pPr algn="l"/>
            <a:r>
              <a:rPr lang="en-US" sz="3600" dirty="0" smtClean="0"/>
              <a:t> and </a:t>
            </a:r>
            <a:r>
              <a:rPr lang="en-US" sz="3600" dirty="0" smtClean="0">
                <a:solidFill>
                  <a:srgbClr val="0070C0"/>
                </a:solidFill>
              </a:rPr>
              <a:t>house-hold sugar </a:t>
            </a:r>
            <a:r>
              <a:rPr lang="en-US" sz="3600" dirty="0" smtClean="0"/>
              <a:t>may be given at </a:t>
            </a:r>
            <a:r>
              <a:rPr lang="en-US" sz="3600" u="sng" dirty="0" smtClean="0"/>
              <a:t>any time</a:t>
            </a:r>
            <a:r>
              <a:rPr lang="en-US" dirty="0" smtClean="0"/>
              <a:t>.</a:t>
            </a:r>
            <a:endParaRPr lang="ar-EG" dirty="0"/>
          </a:p>
        </p:txBody>
      </p:sp>
    </p:spTree>
    <p:extLst>
      <p:ext uri="{BB962C8B-B14F-4D97-AF65-F5344CB8AC3E}">
        <p14:creationId xmlns:p14="http://schemas.microsoft.com/office/powerpoint/2010/main" val="4115901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smtClean="0">
                <a:solidFill>
                  <a:schemeClr val="accent2">
                    <a:lumMod val="50000"/>
                  </a:schemeClr>
                </a:solidFill>
              </a:rPr>
              <a:t>Cumulative poisons</a:t>
            </a:r>
            <a:endParaRPr lang="ar-EG" dirty="0">
              <a:solidFill>
                <a:schemeClr val="accent2">
                  <a:lumMod val="50000"/>
                </a:schemeClr>
              </a:solidFill>
            </a:endParaRPr>
          </a:p>
        </p:txBody>
      </p:sp>
      <p:sp>
        <p:nvSpPr>
          <p:cNvPr id="3" name="عنصر نائب للمحتوى 2"/>
          <p:cNvSpPr>
            <a:spLocks noGrp="1"/>
          </p:cNvSpPr>
          <p:nvPr>
            <p:ph idx="1"/>
          </p:nvPr>
        </p:nvSpPr>
        <p:spPr>
          <a:xfrm>
            <a:off x="457200" y="1600200"/>
            <a:ext cx="8507288" cy="4525963"/>
          </a:xfrm>
        </p:spPr>
        <p:txBody>
          <a:bodyPr/>
          <a:lstStyle/>
          <a:p>
            <a:pPr algn="l"/>
            <a:r>
              <a:rPr lang="en-US" sz="4000" dirty="0" smtClean="0"/>
              <a:t>It is poison when taken </a:t>
            </a:r>
            <a:r>
              <a:rPr lang="en-US" sz="4000" dirty="0" smtClean="0">
                <a:solidFill>
                  <a:srgbClr val="0070C0"/>
                </a:solidFill>
              </a:rPr>
              <a:t>in very small dose</a:t>
            </a:r>
            <a:r>
              <a:rPr lang="en-US" sz="4000" dirty="0" smtClean="0"/>
              <a:t>, may not cause visible effect, but if small doses are taken regularly over a period, they may </a:t>
            </a:r>
            <a:r>
              <a:rPr lang="en-US" sz="4000" dirty="0" smtClean="0">
                <a:solidFill>
                  <a:srgbClr val="0070C0"/>
                </a:solidFill>
              </a:rPr>
              <a:t>accumulate</a:t>
            </a:r>
            <a:r>
              <a:rPr lang="en-US" sz="4000" dirty="0" smtClean="0"/>
              <a:t> in the body until they become sufficient to manifest symptoms</a:t>
            </a:r>
            <a:r>
              <a:rPr lang="en-US" dirty="0" smtClean="0"/>
              <a:t>.</a:t>
            </a:r>
            <a:endParaRPr lang="ar-EG" dirty="0"/>
          </a:p>
        </p:txBody>
      </p:sp>
    </p:spTree>
    <p:extLst>
      <p:ext uri="{BB962C8B-B14F-4D97-AF65-F5344CB8AC3E}">
        <p14:creationId xmlns:p14="http://schemas.microsoft.com/office/powerpoint/2010/main" val="202762433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597</Words>
  <Application>Microsoft Office PowerPoint</Application>
  <PresentationFormat>عرض على الشاشة (3:4)‏</PresentationFormat>
  <Paragraphs>42</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نسق Office</vt:lpstr>
      <vt:lpstr>General actions of poisonous plants</vt:lpstr>
      <vt:lpstr> </vt:lpstr>
      <vt:lpstr> </vt:lpstr>
      <vt:lpstr> </vt:lpstr>
      <vt:lpstr>Elimination of poisons from the body</vt:lpstr>
      <vt:lpstr> </vt:lpstr>
      <vt:lpstr> </vt:lpstr>
      <vt:lpstr> </vt:lpstr>
      <vt:lpstr>Cumulative poisons</vt:lpstr>
      <vt:lpstr> </vt:lpstr>
      <vt:lpstr> </vt:lpstr>
      <vt:lpstr> </vt:lpstr>
    </vt:vector>
  </TitlesOfParts>
  <Company>ELKHOOLY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actions of poisonous plants</dc:title>
  <dc:creator>COMPUTER</dc:creator>
  <cp:lastModifiedBy>COMPUTER</cp:lastModifiedBy>
  <cp:revision>5</cp:revision>
  <dcterms:created xsi:type="dcterms:W3CDTF">2018-09-28T01:15:53Z</dcterms:created>
  <dcterms:modified xsi:type="dcterms:W3CDTF">2018-10-05T04:12:46Z</dcterms:modified>
</cp:coreProperties>
</file>